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74" r:id="rId5"/>
    <p:sldId id="266" r:id="rId6"/>
    <p:sldId id="267" r:id="rId7"/>
    <p:sldId id="265" r:id="rId8"/>
    <p:sldId id="264" r:id="rId9"/>
    <p:sldId id="263" r:id="rId10"/>
    <p:sldId id="262" r:id="rId11"/>
    <p:sldId id="273" r:id="rId12"/>
    <p:sldId id="270" r:id="rId13"/>
    <p:sldId id="271" r:id="rId14"/>
    <p:sldId id="272" r:id="rId15"/>
    <p:sldId id="269" r:id="rId16"/>
    <p:sldId id="268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3960" autoAdjust="0"/>
    <p:restoredTop sz="94660"/>
  </p:normalViewPr>
  <p:slideViewPr>
    <p:cSldViewPr>
      <p:cViewPr varScale="1">
        <p:scale>
          <a:sx n="65" d="100"/>
          <a:sy n="65" d="100"/>
        </p:scale>
        <p:origin x="7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4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E92C0-FDD8-473C-A687-C79A2B869864}" type="datetimeFigureOut">
              <a:rPr lang="en-MY" smtClean="0"/>
              <a:t>31/12/2019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9DC68-63AF-4F3D-9806-CA724CBA07F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05777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679F-81B1-40FB-B7E6-A56D5F58CE32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53DB-430E-4B52-A409-8DB94AA0B89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86D0-A197-4862-A5D7-86C773CADA4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3B958-5091-4934-A5FC-79B1A7A0DF2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E22A-0FE5-4E88-8F48-899B65758F9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03E0-871C-468B-BAB9-170DF8D9B35C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97D5E-5093-4985-8C61-828A49CDFB37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AA74-EF96-451D-BFDA-1C073C1A6791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D3BA8-B9B7-4926-9C20-FEA4184ACBE8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EC3D1-7366-4EE8-A32B-1AF30B773DC3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7872D-9162-4E64-B41A-8AD1CF80E7EE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36BB7-43F0-41DD-880A-C90024B8A2A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295400"/>
            <a:ext cx="6400800" cy="2001982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altLang="en-US" sz="3100" b="1" dirty="0">
                <a:solidFill>
                  <a:srgbClr val="000000"/>
                </a:solidFill>
              </a:rPr>
            </a:br>
            <a:r>
              <a:rPr lang="en-US" altLang="en-US" b="1" dirty="0"/>
              <a:t>Dental Care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62400"/>
            <a:ext cx="7581900" cy="2259062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en-US" sz="3800" b="1" dirty="0">
                <a:solidFill>
                  <a:schemeClr val="tx1"/>
                </a:solidFill>
              </a:rPr>
              <a:t>Dr. Raja Zarina Raja </a:t>
            </a:r>
            <a:r>
              <a:rPr lang="en-US" sz="3800" b="1" dirty="0" err="1">
                <a:solidFill>
                  <a:schemeClr val="tx1"/>
                </a:solidFill>
              </a:rPr>
              <a:t>Shahardin</a:t>
            </a:r>
            <a:endParaRPr lang="en-US" sz="3800" b="1" dirty="0">
              <a:solidFill>
                <a:schemeClr val="tx1"/>
              </a:solidFill>
            </a:endParaRPr>
          </a:p>
          <a:p>
            <a:r>
              <a:rPr lang="en-US" sz="3800" dirty="0">
                <a:solidFill>
                  <a:schemeClr val="tx1"/>
                </a:solidFill>
              </a:rPr>
              <a:t>Consultant in </a:t>
            </a:r>
            <a:r>
              <a:rPr lang="en-US" sz="3800" dirty="0" err="1">
                <a:solidFill>
                  <a:schemeClr val="tx1"/>
                </a:solidFill>
              </a:rPr>
              <a:t>Paediatric</a:t>
            </a:r>
            <a:r>
              <a:rPr lang="en-US" sz="3800" dirty="0">
                <a:solidFill>
                  <a:schemeClr val="tx1"/>
                </a:solidFill>
              </a:rPr>
              <a:t> Dentistry</a:t>
            </a:r>
          </a:p>
          <a:p>
            <a:r>
              <a:rPr lang="en-US" sz="3800" dirty="0">
                <a:solidFill>
                  <a:schemeClr val="tx1"/>
                </a:solidFill>
              </a:rPr>
              <a:t>Women &amp; Children Hospital, Kuala Lumpur</a:t>
            </a:r>
          </a:p>
          <a:p>
            <a:r>
              <a:rPr lang="en-US" sz="3800" b="1" dirty="0">
                <a:solidFill>
                  <a:schemeClr val="tx1"/>
                </a:solidFill>
              </a:rPr>
              <a:t>Dr. </a:t>
            </a:r>
            <a:r>
              <a:rPr lang="en-US" sz="3800" b="1" dirty="0" err="1">
                <a:solidFill>
                  <a:schemeClr val="tx1"/>
                </a:solidFill>
              </a:rPr>
              <a:t>Norjehan</a:t>
            </a:r>
            <a:r>
              <a:rPr lang="en-US" sz="3800" b="1" dirty="0">
                <a:solidFill>
                  <a:schemeClr val="tx1"/>
                </a:solidFill>
              </a:rPr>
              <a:t> Yahaya</a:t>
            </a:r>
          </a:p>
          <a:p>
            <a:r>
              <a:rPr lang="en-US" sz="3800" dirty="0">
                <a:solidFill>
                  <a:schemeClr val="tx1"/>
                </a:solidFill>
              </a:rPr>
              <a:t>Specialist in Special Needs Dentistry </a:t>
            </a:r>
          </a:p>
          <a:p>
            <a:r>
              <a:rPr lang="en-US" sz="3800" dirty="0">
                <a:solidFill>
                  <a:schemeClr val="tx1"/>
                </a:solidFill>
              </a:rPr>
              <a:t>Hospital Kuala Lumpur</a:t>
            </a:r>
          </a:p>
          <a:p>
            <a:endParaRPr lang="en-US" dirty="0"/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599"/>
            <a:ext cx="1853604" cy="285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AD0E9-C3ED-4E95-987B-6C6B6A31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1" y="9685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Management of Oral Bleeding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420" y="1373026"/>
            <a:ext cx="7866380" cy="4525963"/>
          </a:xfrm>
        </p:spPr>
        <p:txBody>
          <a:bodyPr>
            <a:normAutofit/>
          </a:bodyPr>
          <a:lstStyle/>
          <a:p>
            <a:r>
              <a:rPr lang="en-AU" sz="3500" dirty="0"/>
              <a:t>Causes of oral bleeding in PWH includes: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eruption of permanent teeth with exfoliation of baby teeth</a:t>
            </a:r>
            <a:r>
              <a:rPr lang="en-AU" baseline="30000" dirty="0"/>
              <a:t>83</a:t>
            </a:r>
            <a:endParaRPr lang="en-US" baseline="30000" dirty="0"/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gingival/gum bleeding associated with poor oral hygiene</a:t>
            </a:r>
            <a:r>
              <a:rPr lang="en-AU" baseline="30000" dirty="0"/>
              <a:t>2</a:t>
            </a:r>
            <a:endParaRPr lang="en-US" baseline="30000" dirty="0"/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trauma</a:t>
            </a:r>
            <a:r>
              <a:rPr lang="en-AU" baseline="30000" dirty="0"/>
              <a:t>2</a:t>
            </a:r>
            <a:endParaRPr lang="en-US" dirty="0"/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invasive dental procedures e.g. dental extractions, surgical procedures, etc.</a:t>
            </a:r>
            <a:r>
              <a:rPr lang="en-AU" baseline="30000" dirty="0"/>
              <a:t>2</a:t>
            </a:r>
            <a:endParaRPr lang="en-US" baseline="30000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AU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1548C-1C88-4776-A9A8-AF8CA7ADD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24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8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Management of Oral Bleeding</a:t>
            </a:r>
            <a:r>
              <a:rPr lang="en-US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7727684" cy="4525963"/>
          </a:xfrm>
        </p:spPr>
        <p:txBody>
          <a:bodyPr>
            <a:normAutofit fontScale="77500" lnSpcReduction="20000"/>
          </a:bodyPr>
          <a:lstStyle/>
          <a:p>
            <a:r>
              <a:rPr lang="en-AU" sz="4100" dirty="0"/>
              <a:t>Children with haemophilia: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sz="3600" dirty="0"/>
              <a:t>surrounding gum may appear bluish and swollen when the baby teeth are erupting or teething (normally these conditions do not bleed)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sz="3600" dirty="0"/>
              <a:t>suggestion: the baby teeth to self-exfoliate in order to minimise risk of bleeding</a:t>
            </a:r>
            <a:r>
              <a:rPr lang="en-AU" sz="3600" baseline="30000" dirty="0"/>
              <a:t>83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sz="3600" dirty="0"/>
              <a:t>in local setting, extraction may be indicated when the baby tooth is mobile and bleeds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sz="3600" dirty="0"/>
              <a:t>the need for factor coverage should be discussed with the haematologist</a:t>
            </a:r>
            <a:endParaRPr lang="en-US" sz="3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E9C38-F010-43C9-9297-94B4DCEA9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78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" y="-8258"/>
            <a:ext cx="8229600" cy="1143000"/>
          </a:xfrm>
        </p:spPr>
        <p:txBody>
          <a:bodyPr/>
          <a:lstStyle/>
          <a:p>
            <a:r>
              <a:rPr lang="en-US" b="1" dirty="0"/>
              <a:t>Management of Oral Bleeding</a:t>
            </a:r>
            <a:r>
              <a:rPr lang="en-US" b="1" baseline="-25000" dirty="0"/>
              <a:t>3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6B63132A-1598-4947-A92F-8579BDCFC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" y="1288452"/>
            <a:ext cx="8458202" cy="45233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28289D-F981-445B-9C54-2DE14DC4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31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21" y="7798"/>
            <a:ext cx="8229600" cy="1143000"/>
          </a:xfrm>
        </p:spPr>
        <p:txBody>
          <a:bodyPr/>
          <a:lstStyle/>
          <a:p>
            <a:r>
              <a:rPr lang="en-US" b="1" dirty="0"/>
              <a:t>Management of Oral Bleeding</a:t>
            </a:r>
            <a:r>
              <a:rPr lang="en-US" b="1" baseline="-25000" dirty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049" y="1197934"/>
            <a:ext cx="8153400" cy="4525963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Antifibrinolytic agents e.g. tranexamic acid (TXA) &amp; epsilon aminocaproic acid therapy administered systemically in PWH undergoing minor oral surgery or dental extraction are beneficial in preventing post-operative bleeding.</a:t>
            </a:r>
          </a:p>
          <a:p>
            <a:r>
              <a:rPr lang="en-AU" dirty="0"/>
              <a:t>The antifibrinolytic agents reduce the need for clotting factor concentrates and post-operative bleeding.</a:t>
            </a:r>
          </a:p>
          <a:p>
            <a:r>
              <a:rPr lang="en-AU" baseline="30000" dirty="0"/>
              <a:t> </a:t>
            </a:r>
            <a:r>
              <a:rPr lang="en-AU" dirty="0"/>
              <a:t>No significant adverse events have been reported.</a:t>
            </a:r>
            <a:r>
              <a:rPr lang="en-AU" baseline="30000" dirty="0"/>
              <a:t>90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65077A5-F603-4E28-9BEE-DC4C1441CB4B}"/>
              </a:ext>
            </a:extLst>
          </p:cNvPr>
          <p:cNvSpPr txBox="1"/>
          <p:nvPr/>
        </p:nvSpPr>
        <p:spPr>
          <a:xfrm>
            <a:off x="762000" y="5638800"/>
            <a:ext cx="7811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90. van Galen KPM, et al. Cochrane Database of Syst Rev. 2015;(1)2:CD011385.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72315-E12D-475F-AADB-0029253B7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32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116" y="-9913"/>
            <a:ext cx="8229600" cy="1143000"/>
          </a:xfrm>
        </p:spPr>
        <p:txBody>
          <a:bodyPr/>
          <a:lstStyle/>
          <a:p>
            <a:r>
              <a:rPr lang="en-US" b="1" dirty="0"/>
              <a:t>Management of Oral Bleeding</a:t>
            </a:r>
            <a:r>
              <a:rPr lang="en-US" b="1" baseline="-25000" dirty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358" y="1298091"/>
            <a:ext cx="7848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TXA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TXA 5% weight/volume mouthwash (four times a day) should be kept in the mouth for two minutes before discarding</a:t>
            </a:r>
            <a:r>
              <a:rPr lang="en-AU" baseline="30000" dirty="0"/>
              <a:t>91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Oral </a:t>
            </a:r>
            <a:r>
              <a:rPr lang="en-AU" dirty="0"/>
              <a:t>TXA and/or 5% TXA</a:t>
            </a:r>
            <a:r>
              <a:rPr lang="en-US" dirty="0"/>
              <a:t> mouthwash should be prescribed alone or in combination pre- and post-dental extraction for up to seven days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baseline="30000" dirty="0"/>
              <a:t> </a:t>
            </a:r>
            <a:r>
              <a:rPr lang="en-AU" dirty="0"/>
              <a:t>T</a:t>
            </a:r>
            <a:r>
              <a:rPr lang="en-US" dirty="0"/>
              <a:t>XA mouthwash  should not be given to younger children as they may inadvertently swal­low it. leading to overdosage</a:t>
            </a:r>
            <a:r>
              <a:rPr lang="en-US" baseline="30000" dirty="0"/>
              <a:t>80</a:t>
            </a:r>
            <a:r>
              <a:rPr lang="en-US" dirty="0"/>
              <a:t> </a:t>
            </a:r>
            <a:r>
              <a:rPr lang="en-AU" dirty="0"/>
              <a:t> 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AU" dirty="0"/>
              <a:t>In local setting, compression of the bleeding area using gauze soaked with diluted TXA (TXA 500 mg diluted in 10 ml of distilled water) is used until bleeding stops.</a:t>
            </a:r>
            <a:endParaRPr lang="en-US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A245661-34DD-4958-A386-504DDD6DD621}"/>
              </a:ext>
            </a:extLst>
          </p:cNvPr>
          <p:cNvSpPr txBox="1"/>
          <p:nvPr/>
        </p:nvSpPr>
        <p:spPr>
          <a:xfrm>
            <a:off x="838200" y="5562600"/>
            <a:ext cx="7457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91. </a:t>
            </a:r>
            <a:r>
              <a:rPr lang="en-US" sz="1400" dirty="0" err="1"/>
              <a:t>Rasaratnam</a:t>
            </a:r>
            <a:r>
              <a:rPr lang="en-US" sz="1400" dirty="0"/>
              <a:t> L, et al. Haemophilia.2017;23(2):247-254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61BA3-8512-467B-8D8C-6AD474F3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78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203" y="-4805"/>
            <a:ext cx="8229600" cy="1143000"/>
          </a:xfrm>
        </p:spPr>
        <p:txBody>
          <a:bodyPr/>
          <a:lstStyle/>
          <a:p>
            <a:r>
              <a:rPr lang="en-US" b="1" dirty="0"/>
              <a:t>Management of Oral Bleeding</a:t>
            </a:r>
            <a:r>
              <a:rPr lang="en-US" b="1" baseline="-25000" dirty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r>
              <a:rPr lang="en-US" dirty="0"/>
              <a:t>In PWH undergoing dental extractions, bleeding may be </a:t>
            </a:r>
            <a:r>
              <a:rPr lang="en-US" dirty="0" err="1"/>
              <a:t>mini­mised</a:t>
            </a:r>
            <a:r>
              <a:rPr lang="en-US" dirty="0"/>
              <a:t> by using either resorbable or non-resorbable sutures, surgical splints and other addi­tional local measures.</a:t>
            </a:r>
            <a:r>
              <a:rPr lang="en-US" baseline="30000" dirty="0"/>
              <a:t>80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16C7F-A7ED-4890-B1CC-B9599415E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15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36" y="18947"/>
            <a:ext cx="8229600" cy="1143000"/>
          </a:xfrm>
        </p:spPr>
        <p:txBody>
          <a:bodyPr/>
          <a:lstStyle/>
          <a:p>
            <a:r>
              <a:rPr lang="en-US" b="1" dirty="0"/>
              <a:t>Take Home Messages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534EC3C-4A53-4DA2-86C9-AB6DA9992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019" y="1181031"/>
            <a:ext cx="6466454" cy="23953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F2F7AC-5BE4-48C0-8DFF-8691E8CFD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3521892"/>
            <a:ext cx="6426072" cy="1107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01FBE-E3EC-4A0B-A036-9668A9EFB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4602894"/>
            <a:ext cx="6400800" cy="13546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2DD157-EC9B-45DC-A4C0-0C128D53D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29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42C9A6-5CC2-4AC1-BCF7-85211BB18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05"/>
            <a:ext cx="8229600" cy="1143000"/>
          </a:xfrm>
        </p:spPr>
        <p:txBody>
          <a:bodyPr/>
          <a:lstStyle/>
          <a:p>
            <a:r>
              <a:rPr lang="en-US" b="1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learn about dental management of </a:t>
            </a:r>
            <a:r>
              <a:rPr lang="en-US" dirty="0" err="1"/>
              <a:t>haemophilia</a:t>
            </a:r>
            <a:endParaRPr lang="en-US" dirty="0"/>
          </a:p>
          <a:p>
            <a:r>
              <a:rPr lang="en-US" dirty="0"/>
              <a:t>To understand the role of multidisciplinary team in dental management of </a:t>
            </a:r>
            <a:r>
              <a:rPr lang="en-US" dirty="0" err="1"/>
              <a:t>haemophilia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DF3EE-E87F-4C4C-A1F8-F04843E42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Preventive Dental Measures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12987"/>
            <a:ext cx="7543800" cy="394481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Routine dental examination and preventive care in PWH: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Should be conducted regularly</a:t>
            </a:r>
            <a:r>
              <a:rPr lang="en-US" baseline="30000" dirty="0"/>
              <a:t>80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Initiated when baby teeth start to erupt</a:t>
            </a:r>
            <a:r>
              <a:rPr lang="en-US" baseline="30000" dirty="0"/>
              <a:t>2;81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Refer all PWH for oral assessment within 6 months of eruption of the first tooth and no later than 12 months of age</a:t>
            </a:r>
            <a:r>
              <a:rPr lang="en-US" baseline="30000" dirty="0"/>
              <a:t>82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C4B5D03-B6F1-46C7-B9A8-D9FB78583001}"/>
              </a:ext>
            </a:extLst>
          </p:cNvPr>
          <p:cNvSpPr txBox="1"/>
          <p:nvPr/>
        </p:nvSpPr>
        <p:spPr>
          <a:xfrm>
            <a:off x="990600" y="4953000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80. Anderson JA, et al. Br Dent J.2013;215(10):497-504</a:t>
            </a:r>
          </a:p>
          <a:p>
            <a:r>
              <a:rPr lang="en-US" sz="1400" dirty="0"/>
              <a:t>81. </a:t>
            </a:r>
            <a:r>
              <a:rPr lang="en-US" sz="1400" dirty="0" err="1"/>
              <a:t>Shastry</a:t>
            </a:r>
            <a:r>
              <a:rPr lang="en-US" sz="1400" dirty="0"/>
              <a:t> SP, et al. J Int Soc </a:t>
            </a:r>
            <a:r>
              <a:rPr lang="en-US" sz="1400" dirty="0" err="1"/>
              <a:t>Prev</a:t>
            </a:r>
            <a:r>
              <a:rPr lang="en-US" sz="1400" dirty="0"/>
              <a:t> Community Dent. 2014;4(3):S147-152</a:t>
            </a:r>
          </a:p>
          <a:p>
            <a:r>
              <a:rPr lang="en-US" sz="1400" dirty="0"/>
              <a:t>82. Ministry of Health Malaysia. Management of Severe Early Childhood Caries (2</a:t>
            </a:r>
            <a:r>
              <a:rPr lang="en-US" sz="1400" baseline="30000" dirty="0"/>
              <a:t>nd</a:t>
            </a:r>
            <a:r>
              <a:rPr lang="en-US" sz="1400" dirty="0"/>
              <a:t> Edition): </a:t>
            </a:r>
            <a:r>
              <a:rPr lang="en-US" sz="1400" dirty="0" err="1"/>
              <a:t>MoH</a:t>
            </a:r>
            <a:r>
              <a:rPr lang="en-US" sz="1400" dirty="0"/>
              <a:t>; </a:t>
            </a:r>
          </a:p>
          <a:p>
            <a:r>
              <a:rPr lang="en-US" sz="1400" dirty="0"/>
              <a:t>       2012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C9E65-5EC5-4FE1-95D7-253A61821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Preventive Dental Measures</a:t>
            </a:r>
            <a:r>
              <a:rPr lang="en-US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Good oral hygiene practice: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Prevent periodontal disease (gum disease), dental caries, gum bleeding and dental extraction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Brushing teeth 2x/day using soft bristles toothbrush with fluoridated toothpaste</a:t>
            </a:r>
            <a:r>
              <a:rPr lang="en-US" baseline="30000" dirty="0"/>
              <a:t>81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Use dental floss or interdental brush (whenever possible)</a:t>
            </a:r>
            <a:r>
              <a:rPr lang="en-US" baseline="30000" dirty="0"/>
              <a:t>2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A833F-DA41-4E7B-80BE-7E7A0BE4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0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174416"/>
            <a:ext cx="8229600" cy="66378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Preventive Dental Measures</a:t>
            </a:r>
            <a:r>
              <a:rPr lang="en-US" b="1" baseline="-25000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366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Dietary counselling for PWH and those with high risk of early childhood caries</a:t>
            </a:r>
            <a:r>
              <a:rPr lang="en-US" baseline="30000" dirty="0"/>
              <a:t>83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Reduced sugar intake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Oral health educational programmes</a:t>
            </a:r>
            <a:r>
              <a:rPr lang="en-US" baseline="30000" dirty="0"/>
              <a:t>84-87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Properly designed and implemented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Provide positive changes in oral health of PWH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6E59ADF-3B53-4BF6-A322-FB00E413C48E}"/>
              </a:ext>
            </a:extLst>
          </p:cNvPr>
          <p:cNvSpPr txBox="1"/>
          <p:nvPr/>
        </p:nvSpPr>
        <p:spPr>
          <a:xfrm>
            <a:off x="838200" y="4495800"/>
            <a:ext cx="78486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83. Scully </a:t>
            </a:r>
            <a:r>
              <a:rPr lang="en-US" sz="1400" dirty="0" err="1"/>
              <a:t>Cet</a:t>
            </a:r>
            <a:r>
              <a:rPr lang="en-US" sz="1400" dirty="0"/>
              <a:t> al. Oral care for people with hemophilia or a hereditary bleeding tendency (Second </a:t>
            </a:r>
          </a:p>
          <a:p>
            <a:r>
              <a:rPr lang="en-US" sz="1400" dirty="0"/>
              <a:t>      Edition). Montréal: WFH; 2008</a:t>
            </a:r>
          </a:p>
          <a:p>
            <a:r>
              <a:rPr lang="en-US" sz="1400" dirty="0"/>
              <a:t>84. Evangelista LM, et al. </a:t>
            </a:r>
            <a:r>
              <a:rPr lang="en-US" sz="1400" dirty="0" err="1"/>
              <a:t>Haemophilia</a:t>
            </a:r>
            <a:r>
              <a:rPr lang="en-US" sz="1400" dirty="0"/>
              <a:t>. 2015;21(6):778-783</a:t>
            </a:r>
          </a:p>
          <a:p>
            <a:r>
              <a:rPr lang="en-US" sz="1400" dirty="0"/>
              <a:t>85. </a:t>
            </a:r>
            <a:r>
              <a:rPr lang="en-US" sz="1400" dirty="0" err="1"/>
              <a:t>Gaddam</a:t>
            </a:r>
            <a:r>
              <a:rPr lang="en-US" sz="1400" dirty="0"/>
              <a:t> KR, et al. Haemophilia.2014;20(4):e338-341</a:t>
            </a:r>
          </a:p>
          <a:p>
            <a:r>
              <a:rPr lang="en-US" sz="1400" dirty="0"/>
              <a:t>86. </a:t>
            </a:r>
            <a:r>
              <a:rPr lang="en-US" sz="1400" dirty="0" err="1"/>
              <a:t>Kabil</a:t>
            </a:r>
            <a:r>
              <a:rPr lang="en-US" sz="1400" dirty="0"/>
              <a:t> N, et al. </a:t>
            </a:r>
            <a:r>
              <a:rPr lang="en-US" sz="1400" dirty="0" err="1"/>
              <a:t>Haemophilia</a:t>
            </a:r>
            <a:r>
              <a:rPr lang="en-US" sz="1400" dirty="0"/>
              <a:t>. 2007;13(3):287-292. Erratum in: </a:t>
            </a:r>
            <a:r>
              <a:rPr lang="en-US" sz="1400" dirty="0" err="1"/>
              <a:t>Haemophilia</a:t>
            </a:r>
            <a:r>
              <a:rPr lang="en-US" sz="1400" dirty="0"/>
              <a:t>. 2011;17(6):979. </a:t>
            </a:r>
          </a:p>
          <a:p>
            <a:r>
              <a:rPr lang="en-US" sz="1400" dirty="0"/>
              <a:t>87. </a:t>
            </a:r>
            <a:r>
              <a:rPr lang="en-US" sz="1400" dirty="0" err="1"/>
              <a:t>Rajantie</a:t>
            </a:r>
            <a:r>
              <a:rPr lang="en-US" sz="1400" dirty="0"/>
              <a:t> H, et al. Eur Arch </a:t>
            </a:r>
            <a:r>
              <a:rPr lang="en-US" sz="1400" dirty="0" err="1"/>
              <a:t>Paediatr</a:t>
            </a:r>
            <a:r>
              <a:rPr lang="en-US" sz="1400" dirty="0"/>
              <a:t> Dent. 013;14(5):339-43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A5623-59D5-4CFA-89AB-ED4455589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0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619" y="0"/>
            <a:ext cx="8229600" cy="1056932"/>
          </a:xfrm>
        </p:spPr>
        <p:txBody>
          <a:bodyPr>
            <a:normAutofit/>
          </a:bodyPr>
          <a:lstStyle/>
          <a:p>
            <a:r>
              <a:rPr lang="en-US" b="1" dirty="0"/>
              <a:t>Dental Procedures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" y="914400"/>
            <a:ext cx="8462100" cy="5081266"/>
          </a:xfrm>
        </p:spPr>
        <p:txBody>
          <a:bodyPr>
            <a:noAutofit/>
          </a:bodyPr>
          <a:lstStyle/>
          <a:p>
            <a:r>
              <a:rPr lang="en-US" sz="2600" dirty="0"/>
              <a:t>Effective and safe dental procedures – a priority in PWH</a:t>
            </a:r>
          </a:p>
          <a:p>
            <a:r>
              <a:rPr lang="en-US" sz="2600" dirty="0"/>
              <a:t>A multidisciplinary approach for comprehensive oral health care involving:</a:t>
            </a:r>
            <a:r>
              <a:rPr lang="en-US" sz="2600" baseline="30000" dirty="0"/>
              <a:t>80</a:t>
            </a:r>
          </a:p>
          <a:p>
            <a:pPr lvl="1"/>
            <a:r>
              <a:rPr lang="en-US" sz="2200" dirty="0"/>
              <a:t>Dental surgeon</a:t>
            </a:r>
          </a:p>
          <a:p>
            <a:pPr lvl="1"/>
            <a:r>
              <a:rPr lang="en-US" sz="2200" dirty="0" err="1"/>
              <a:t>Haemophilia</a:t>
            </a:r>
            <a:r>
              <a:rPr lang="en-US" sz="2200" dirty="0"/>
              <a:t> team</a:t>
            </a:r>
          </a:p>
          <a:p>
            <a:r>
              <a:rPr lang="en-US" sz="2600" dirty="0"/>
              <a:t>Before performing any invasive dental or surgical procedures:</a:t>
            </a:r>
          </a:p>
          <a:p>
            <a:pPr lvl="1"/>
            <a:r>
              <a:rPr lang="en-US" sz="2200" dirty="0"/>
              <a:t>Dental surgeon must </a:t>
            </a:r>
            <a:r>
              <a:rPr lang="en-US" sz="2200" dirty="0" err="1"/>
              <a:t>liase</a:t>
            </a:r>
            <a:r>
              <a:rPr lang="en-US" sz="2200" dirty="0"/>
              <a:t> with the </a:t>
            </a:r>
            <a:r>
              <a:rPr lang="en-US" sz="2200" dirty="0" err="1"/>
              <a:t>haematologist</a:t>
            </a:r>
            <a:r>
              <a:rPr lang="en-US" sz="2200" dirty="0"/>
              <a:t>.</a:t>
            </a:r>
          </a:p>
          <a:p>
            <a:pPr lvl="1"/>
            <a:r>
              <a:rPr lang="en-US" sz="2200" dirty="0"/>
              <a:t>In order to prevent or </a:t>
            </a:r>
            <a:r>
              <a:rPr lang="en-US" sz="2200" dirty="0" err="1"/>
              <a:t>minimise</a:t>
            </a:r>
            <a:r>
              <a:rPr lang="en-US" sz="2200" dirty="0"/>
              <a:t> potential bleeding or infection risks.</a:t>
            </a:r>
          </a:p>
          <a:p>
            <a:r>
              <a:rPr lang="en-US" sz="2600" dirty="0"/>
              <a:t>Careful planning for </a:t>
            </a:r>
            <a:r>
              <a:rPr lang="en-US" sz="2600" dirty="0" err="1"/>
              <a:t>haemostatic</a:t>
            </a:r>
            <a:r>
              <a:rPr lang="en-US" sz="2600" dirty="0"/>
              <a:t> cover is crucial for </a:t>
            </a:r>
          </a:p>
          <a:p>
            <a:pPr marL="0" indent="0">
              <a:buNone/>
            </a:pPr>
            <a:r>
              <a:rPr lang="en-US" sz="2600" dirty="0"/>
              <a:t>    PWH with inhibitors.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BD85C-F8B5-4251-BE68-7E4C91A7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1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374"/>
            <a:ext cx="8229600" cy="1143000"/>
          </a:xfrm>
        </p:spPr>
        <p:txBody>
          <a:bodyPr/>
          <a:lstStyle/>
          <a:p>
            <a:r>
              <a:rPr lang="en-US" b="1" dirty="0"/>
              <a:t>Dental Procedures</a:t>
            </a:r>
            <a:r>
              <a:rPr lang="en-US" b="1" baseline="-25000" dirty="0"/>
              <a:t>2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BE3E43EA-1864-4703-A7B9-9244ED002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1" y="1265074"/>
            <a:ext cx="8915398" cy="445325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F8E5A4-6007-4DB9-AFFF-CEFE32CF4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73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4443"/>
            <a:ext cx="8229600" cy="1143000"/>
          </a:xfrm>
        </p:spPr>
        <p:txBody>
          <a:bodyPr/>
          <a:lstStyle/>
          <a:p>
            <a:r>
              <a:rPr lang="en-US" b="1" dirty="0"/>
              <a:t>Dental Procedures</a:t>
            </a:r>
            <a:r>
              <a:rPr lang="en-US" b="1" baseline="-25000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744" y="104537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err="1"/>
              <a:t>Articaine</a:t>
            </a:r>
            <a:r>
              <a:rPr lang="en-US" sz="3300" dirty="0"/>
              <a:t> HCL 4% with 1:100,000 epinephrine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Has been described for an infiltration as an alternative to Inferior dental block in the restoration of mandibular molars and may remove the need for pre-op factor cover</a:t>
            </a:r>
            <a:r>
              <a:rPr lang="en-US" baseline="30000" dirty="0"/>
              <a:t>80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3300" dirty="0"/>
              <a:t>PWH must seek immediate care from the </a:t>
            </a:r>
            <a:r>
              <a:rPr lang="en-US" sz="3300" dirty="0" err="1"/>
              <a:t>haematologist</a:t>
            </a:r>
            <a:r>
              <a:rPr lang="en-US" sz="3300" dirty="0"/>
              <a:t>/dental surgeon post-op if one of these events occur:</a:t>
            </a:r>
            <a:r>
              <a:rPr lang="en-US" sz="3300" baseline="30000" dirty="0"/>
              <a:t>2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prolonged bleeding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difficulty in speaking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difficulty in swallowing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difficulty in breathing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37C084F-4E03-4C62-A3A8-804681BEC58C}"/>
              </a:ext>
            </a:extLst>
          </p:cNvPr>
          <p:cNvSpPr txBox="1"/>
          <p:nvPr/>
        </p:nvSpPr>
        <p:spPr>
          <a:xfrm>
            <a:off x="481121" y="5486400"/>
            <a:ext cx="79248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</a:t>
            </a:r>
          </a:p>
          <a:p>
            <a:r>
              <a:rPr lang="en-US" sz="1400" dirty="0"/>
              <a:t>    Montréal: Blackwell Publishing Ltd; 2012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FE221-25D3-4BAC-A103-EDC6C4FE7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Dental Procedures</a:t>
            </a:r>
            <a:r>
              <a:rPr lang="en-US" b="1" baseline="-25000" dirty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Malocclusion 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May lead to periodontal (gum) disease if lead untreated</a:t>
            </a:r>
            <a:r>
              <a:rPr lang="en-US" baseline="30000" dirty="0"/>
              <a:t>88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Orthodontic assessment consideration between age of 10 - 14 (late mixed to early permanent dentition stages)</a:t>
            </a:r>
            <a:r>
              <a:rPr lang="en-US" baseline="30000" dirty="0"/>
              <a:t>2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3519553-50EC-4F75-8C3C-E260E221E105}"/>
              </a:ext>
            </a:extLst>
          </p:cNvPr>
          <p:cNvSpPr txBox="1"/>
          <p:nvPr/>
        </p:nvSpPr>
        <p:spPr>
          <a:xfrm>
            <a:off x="762000" y="54102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88. </a:t>
            </a:r>
            <a:r>
              <a:rPr lang="en-US" sz="1400" dirty="0" err="1"/>
              <a:t>Alsulaiman</a:t>
            </a:r>
            <a:r>
              <a:rPr lang="en-US" sz="1400" dirty="0"/>
              <a:t> AA, et al. Am J </a:t>
            </a:r>
            <a:r>
              <a:rPr lang="en-US" sz="1400" dirty="0" err="1"/>
              <a:t>Orthod</a:t>
            </a:r>
            <a:r>
              <a:rPr lang="en-US" sz="1400" dirty="0"/>
              <a:t> Dentofacial </a:t>
            </a:r>
            <a:r>
              <a:rPr lang="en-US" sz="1400" dirty="0" err="1"/>
              <a:t>Orthop</a:t>
            </a:r>
            <a:r>
              <a:rPr lang="en-US" sz="1400" dirty="0"/>
              <a:t>. 2018;153(4):512-522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959EE-88C1-4691-A0BD-913F0DAC0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7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1038</Words>
  <Application>Microsoft Office PowerPoint</Application>
  <PresentationFormat>On-screen Show (4:3)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Courier New</vt:lpstr>
      <vt:lpstr>Office Theme</vt:lpstr>
      <vt:lpstr>Training of Core Trainers  CPG Management of Haemophilia  Dental Care</vt:lpstr>
      <vt:lpstr>Learning Objectives</vt:lpstr>
      <vt:lpstr>Preventive Dental Measures</vt:lpstr>
      <vt:lpstr>Preventive Dental Measures2</vt:lpstr>
      <vt:lpstr>Preventive Dental Measures3</vt:lpstr>
      <vt:lpstr>Dental Procedures</vt:lpstr>
      <vt:lpstr>Dental Procedures2</vt:lpstr>
      <vt:lpstr>Dental Procedures3</vt:lpstr>
      <vt:lpstr>Dental Procedures4</vt:lpstr>
      <vt:lpstr>Management of Oral Bleeding</vt:lpstr>
      <vt:lpstr>Management of Oral Bleeding2</vt:lpstr>
      <vt:lpstr>Management of Oral Bleeding3</vt:lpstr>
      <vt:lpstr>Management of Oral Bleeding4</vt:lpstr>
      <vt:lpstr>Management of Oral Bleeding5</vt:lpstr>
      <vt:lpstr>Management of Oral Bleeding6</vt:lpstr>
      <vt:lpstr>Take Home Messages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29</cp:revision>
  <dcterms:created xsi:type="dcterms:W3CDTF">2019-04-12T03:15:03Z</dcterms:created>
  <dcterms:modified xsi:type="dcterms:W3CDTF">2019-12-31T08:33:01Z</dcterms:modified>
</cp:coreProperties>
</file>